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130" r:id="rId2"/>
    <p:sldId id="4132" r:id="rId3"/>
    <p:sldId id="4133" r:id="rId4"/>
    <p:sldId id="3969" r:id="rId5"/>
    <p:sldId id="4143" r:id="rId6"/>
    <p:sldId id="4157" r:id="rId7"/>
    <p:sldId id="4146" r:id="rId8"/>
    <p:sldId id="4147" r:id="rId9"/>
    <p:sldId id="4148" r:id="rId10"/>
    <p:sldId id="4158" r:id="rId11"/>
    <p:sldId id="4150" r:id="rId12"/>
    <p:sldId id="4159" r:id="rId13"/>
    <p:sldId id="4160" r:id="rId14"/>
    <p:sldId id="4161" r:id="rId15"/>
    <p:sldId id="4156" r:id="rId16"/>
  </p:sldIdLst>
  <p:sldSz cx="12192000" cy="6858000"/>
  <p:notesSz cx="6858000" cy="9144000"/>
  <p:embeddedFontLst>
    <p:embeddedFont>
      <p:font typeface="CoFo Sans" panose="020B0604020202020204" charset="0"/>
      <p:regular r:id="rId19"/>
      <p:bold r:id="rId20"/>
      <p:italic r:id="rId21"/>
      <p:boldItalic r:id="rId22"/>
    </p:embeddedFont>
    <p:embeddedFont>
      <p:font typeface="CoFo Sans Medium" panose="020B0604020202020204" charset="0"/>
      <p:regular r:id="rId23"/>
      <p: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295B8-56C1-DDEF-EDEA-A48974D274E2}" v="205" dt="2024-12-18T09:18:50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Отбивочный</a:t>
            </a:r>
            <a:r>
              <a:rPr lang="ru-RU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Модель склонности клиента к приобретению </a:t>
            </a:r>
            <a:r>
              <a:rPr lang="ru-RU" sz="6000" b="1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машиноместа</a:t>
            </a:r>
            <a:endParaRPr lang="ru-RU" altLang="en-US" sz="6000" b="1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>
                <a:latin typeface="CoFo Sans (Основной текст)"/>
                <a:cs typeface="Times New Roman"/>
              </a:rPr>
              <a:t>Фёдоров </a:t>
            </a:r>
            <a:r>
              <a:rPr lang="ru-RU" altLang="en-US" sz="2000">
                <a:cs typeface="Times New Roman"/>
              </a:rPr>
              <a:t>Андрей</a:t>
            </a:r>
            <a:r>
              <a:rPr lang="ru-RU" altLang="en-US" sz="2000">
                <a:latin typeface="CoFo Sans (Основной текст)"/>
                <a:cs typeface="Times New Roman"/>
              </a:rPr>
              <a:t> ИСП23В</a:t>
            </a:r>
            <a:endParaRPr lang="ru-RU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6D5F46-99A1-4A95-9B77-F4FC1DF0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-1458"/>
            <a:ext cx="11302400" cy="647700"/>
          </a:xfrm>
        </p:spPr>
        <p:txBody>
          <a:bodyPr/>
          <a:lstStyle/>
          <a:p>
            <a:endParaRPr lang="ru-RU"/>
          </a:p>
        </p:txBody>
      </p:sp>
      <p:pic>
        <p:nvPicPr>
          <p:cNvPr id="3" name="Рисунок 2" descr="Изображение выглядит как текст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4B421626-8B98-7155-F66B-EF85549B1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619125"/>
            <a:ext cx="9420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904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5A2E-99EA-B84B-4EDF-3D9C74EE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640889-2A7A-CFBD-A243-8B7D1E1B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25" y="315576"/>
            <a:ext cx="11302400" cy="647700"/>
          </a:xfrm>
        </p:spPr>
        <p:txBody>
          <a:bodyPr lIns="0" tIns="0" rIns="0" bIns="0" anchor="t">
            <a:normAutofit/>
          </a:bodyPr>
          <a:lstStyle/>
          <a:p>
            <a:r>
              <a:rPr lang="ru-RU" sz="4000">
                <a:latin typeface="+mj-lt"/>
                <a:cs typeface="Times New Roman"/>
              </a:rPr>
              <a:t>Модель №2 </a:t>
            </a:r>
            <a:r>
              <a:rPr lang="ru-RU" sz="4000" err="1">
                <a:latin typeface="CoFo Sans"/>
                <a:cs typeface="Times New Roman"/>
              </a:rPr>
              <a:t>XGBoost</a:t>
            </a:r>
          </a:p>
        </p:txBody>
      </p:sp>
      <p:pic>
        <p:nvPicPr>
          <p:cNvPr id="2" name="Рисунок 1" descr="Изображение выглядит как текст, линия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9A6FB7B9-49EE-49F0-606C-362542F3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0" y="1544723"/>
            <a:ext cx="6101921" cy="5210175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линия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E19AD25-9B42-00EA-6BAD-64F495B2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337" y="1544723"/>
            <a:ext cx="6091623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497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B70B0-6760-89CD-AB88-F6A727C6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 descr="Изображение выглядит как текст, диаграмм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348E61ED-7B28-AB23-F823-3F7A35534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619125"/>
            <a:ext cx="9420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975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8E84D-BC96-47A8-30C8-CE75DB93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ru-RU" sz="4000">
                <a:latin typeface="CoFo Sans"/>
                <a:ea typeface="CoFo Sans"/>
              </a:rPr>
              <a:t>Модель №3 </a:t>
            </a:r>
            <a:r>
              <a:rPr lang="ru-RU" sz="4000" err="1">
                <a:latin typeface="CoFo Sans"/>
                <a:ea typeface="CoFo Sans"/>
              </a:rPr>
              <a:t>LightGBM</a:t>
            </a:r>
          </a:p>
          <a:p>
            <a:endParaRPr lang="ru-RU"/>
          </a:p>
        </p:txBody>
      </p:sp>
      <p:pic>
        <p:nvPicPr>
          <p:cNvPr id="3" name="Рисунок 2" descr="Изображение выглядит как текст, диаграмма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81216473-5651-EB03-A2D5-5D4062C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4" y="1204912"/>
            <a:ext cx="6115565" cy="52101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2B5E77-6ADE-A769-537E-64F33A857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04" y="1091643"/>
            <a:ext cx="5968057" cy="532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586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7996C-488D-7202-5B5F-C2697956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 descr="Изображение выглядит как текст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87FB0865-B58B-160D-47FA-A63EAC26D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619125"/>
            <a:ext cx="9420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547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283680-6EE1-4DB8-5F34-7CC8C2EC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28" y="542880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>
                <a:latin typeface="+mj-lt"/>
                <a:cs typeface="Times New Roman" panose="02020603050405020304" pitchFamily="18" charset="0"/>
              </a:rPr>
              <a:t>Вывод: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88428" y="2713910"/>
            <a:ext cx="5171610" cy="143017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800" b="1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800" b="1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Модель №3 самая точная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>
              <a:sym typeface="CoFo Sans" panose="020B0503030202060203"/>
            </a:endParaRPr>
          </a:p>
        </p:txBody>
      </p:sp>
      <p:pic>
        <p:nvPicPr>
          <p:cNvPr id="2" name="Рисунок 1" descr="Изображение выглядит как текст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93437E8C-BE9E-C0E2-B102-C49F0578D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752" y="1556178"/>
            <a:ext cx="5867659" cy="41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99859E-5300-F3CD-303A-7DAE6BADDB6D}"/>
              </a:ext>
            </a:extLst>
          </p:cNvPr>
          <p:cNvSpPr/>
          <p:nvPr/>
        </p:nvSpPr>
        <p:spPr>
          <a:xfrm>
            <a:off x="480060" y="1757458"/>
            <a:ext cx="6625820" cy="286035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altLang="en-US" sz="2800" b="1">
                <a:solidFill>
                  <a:schemeClr val="accent6"/>
                </a:solidFill>
                <a:latin typeface="CoFo Sans Medium"/>
                <a:cs typeface="Times New Roman"/>
              </a:rPr>
              <a:t>Шаги выполнения кейса</a:t>
            </a:r>
            <a:endParaRPr lang="en-US" altLang="en-US" sz="2800" b="1">
              <a:solidFill>
                <a:schemeClr val="accent6"/>
              </a:solidFill>
              <a:latin typeface="CoFo Sans Medium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>
              <a:solidFill>
                <a:schemeClr val="accent6"/>
              </a:solidFill>
              <a:latin typeface="CoFo Sans Medium"/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>
                <a:solidFill>
                  <a:schemeClr val="accent6"/>
                </a:solidFill>
                <a:latin typeface="CoFo Sans Medium"/>
                <a:cs typeface="Times New Roman"/>
              </a:rPr>
              <a:t>Процесс выполнения шагов кейса</a:t>
            </a:r>
            <a:endParaRPr lang="en-US" altLang="en-US" sz="2800" b="1">
              <a:solidFill>
                <a:schemeClr val="accent6"/>
              </a:solidFill>
              <a:latin typeface="CoFo Sans Medium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>
              <a:solidFill>
                <a:schemeClr val="accent6"/>
              </a:solidFill>
              <a:latin typeface="CoFo Sans Medium"/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>
                <a:solidFill>
                  <a:schemeClr val="accent6"/>
                </a:solidFill>
                <a:latin typeface="CoFo Sans Medium"/>
                <a:cs typeface="Times New Roman"/>
              </a:rPr>
              <a:t>Результат</a:t>
            </a: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281086"/>
            <a:ext cx="4201484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0" i="0" u="none" strike="noStrike" cap="none" spc="0" normalizeH="0" baseline="0">
                <a:ln>
                  <a:noFill/>
                </a:ln>
                <a:effectLst/>
                <a:uFillTx/>
                <a:latin typeface="CoFo Sans Medium"/>
                <a:ea typeface="+mn-ea"/>
                <a:cs typeface="+mn-cs"/>
                <a:sym typeface="CoFo Sans" panose="020B0503030202060203"/>
              </a:rPr>
              <a:t>Содержание</a:t>
            </a:r>
            <a:endParaRPr lang="ru-RU" altLang="en-US" sz="4400" b="0" i="0" u="none" strike="noStrike" cap="none" spc="0" normalizeH="0" baseline="0">
              <a:ln>
                <a:noFill/>
              </a:ln>
              <a:effectLst/>
              <a:uFillTx/>
              <a:latin typeface="CoFo Sans Medium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2031931" y="2339340"/>
            <a:ext cx="8128137" cy="21793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>
                <a:latin typeface="CoFo Sans Medium"/>
                <a:ea typeface="+mn-ea"/>
                <a:cs typeface="Times New Roman"/>
              </a:rPr>
              <a:t>На основе больших данных о предыдущем опыте взаимодействия с клиентам поиска клиентов, наиболее склонных к приобретению </a:t>
            </a:r>
            <a:r>
              <a:rPr lang="ru-RU" sz="3200" err="1">
                <a:latin typeface="CoFo Sans Medium"/>
                <a:ea typeface="+mn-ea"/>
                <a:cs typeface="Times New Roman"/>
              </a:rPr>
              <a:t>машиноместа</a:t>
            </a:r>
            <a:endParaRPr lang="ru-RU" sz="3200">
              <a:latin typeface="CoFo Sans Medium"/>
              <a:ea typeface="+mn-ea"/>
              <a:cs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10F76-77B9-2EB3-4287-E4EEB9FF3760}"/>
              </a:ext>
            </a:extLst>
          </p:cNvPr>
          <p:cNvSpPr txBox="1"/>
          <p:nvPr/>
        </p:nvSpPr>
        <p:spPr>
          <a:xfrm>
            <a:off x="537283" y="1661169"/>
            <a:ext cx="609700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r>
              <a:rPr lang="ru-RU" altLang="en-US" sz="3600">
                <a:solidFill>
                  <a:schemeClr val="accent6"/>
                </a:solidFill>
                <a:latin typeface="CoFo Sans Medium"/>
                <a:cs typeface="Times New Roman"/>
              </a:rPr>
              <a:t>Цель работы:</a:t>
            </a:r>
            <a:endParaRPr lang="ru-RU" sz="3600">
              <a:solidFill>
                <a:schemeClr val="accent6"/>
              </a:solidFill>
              <a:latin typeface="CoFo Sans Medium"/>
              <a:ea typeface="+mn-ea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r>
              <a:rPr lang="ru-RU" altLang="en-US" sz="4400">
                <a:solidFill>
                  <a:schemeClr val="accent6"/>
                </a:solidFill>
                <a:latin typeface="CoFo Sans Medium"/>
                <a:cs typeface="Times New Roman"/>
              </a:rPr>
              <a:t>Постановка задачи</a:t>
            </a:r>
            <a:endParaRPr lang="ru-RU" sz="4400">
              <a:solidFill>
                <a:schemeClr val="accent6"/>
              </a:solidFill>
              <a:latin typeface="CoFo Sans Medium"/>
              <a:ea typeface="+mn-ea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/>
              <a:t>Выполнение работы: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B40FB197-9F9F-08F4-9008-A2F11C9CEE77}"/>
              </a:ext>
            </a:extLst>
          </p:cNvPr>
          <p:cNvSpPr/>
          <p:nvPr/>
        </p:nvSpPr>
        <p:spPr>
          <a:xfrm>
            <a:off x="9407130" y="4563075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77CDE4-DBB4-3535-FA2B-4ED18D448D19}"/>
              </a:ext>
            </a:extLst>
          </p:cNvPr>
          <p:cNvSpPr txBox="1"/>
          <p:nvPr/>
        </p:nvSpPr>
        <p:spPr>
          <a:xfrm>
            <a:off x="9627263" y="46742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8C7C-7D17-AB44-E7FB-657B9AF47E0C}"/>
              </a:ext>
            </a:extLst>
          </p:cNvPr>
          <p:cNvSpPr txBox="1"/>
          <p:nvPr/>
        </p:nvSpPr>
        <p:spPr>
          <a:xfrm>
            <a:off x="9842018" y="4698201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409750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>
                <a:solidFill>
                  <a:schemeClr val="accent6"/>
                </a:solidFill>
                <a:latin typeface="CoFo Sans Medium"/>
                <a:cs typeface="Times New Roman"/>
              </a:rPr>
              <a:t>Определение шагов выполнения задач</a:t>
            </a:r>
            <a:endParaRPr lang="ru-RU" sz="1600" b="1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latin typeface="CoFo Sans Medium"/>
              <a:ea typeface="+mn-ea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594025" y="262160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>
                <a:solidFill>
                  <a:schemeClr val="accent6"/>
                </a:solidFill>
                <a:latin typeface="CoFo Sans Medium"/>
                <a:cs typeface="Times New Roman"/>
              </a:rPr>
              <a:t>Постройка логической цепочки действий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27122" y="262760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b="1">
                <a:solidFill>
                  <a:schemeClr val="accent6"/>
                </a:solidFill>
                <a:latin typeface="CoFo Sans Medium"/>
                <a:ea typeface="CoFo Sans Medium"/>
                <a:cs typeface="Times New Roman"/>
              </a:rPr>
              <a:t>Поиск алгоритмов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460219" y="260872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42205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/>
            <a:r>
              <a:rPr lang="ru-RU" altLang="en-US" sz="1600" b="1">
                <a:solidFill>
                  <a:schemeClr val="accent6"/>
                </a:solidFill>
                <a:latin typeface="CoFo Sans Medium"/>
                <a:ea typeface="+mn-lt"/>
                <a:cs typeface="Times New Roman"/>
              </a:rPr>
              <a:t>Создание </a:t>
            </a:r>
            <a:r>
              <a:rPr lang="en-US" altLang="en-US" sz="1600" b="1">
                <a:solidFill>
                  <a:schemeClr val="accent6"/>
                </a:solidFill>
                <a:latin typeface="CoFo Sans Medium"/>
                <a:ea typeface="+mn-lt"/>
                <a:cs typeface="Times New Roman"/>
              </a:rPr>
              <a:t>Baseline</a:t>
            </a:r>
            <a:endParaRPr lang="ru-RU" altLang="en-US" sz="1600" b="1">
              <a:solidFill>
                <a:schemeClr val="accent6"/>
              </a:solidFill>
              <a:latin typeface="CoFo Sans Medium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371190" y="25701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53162" y="2221256"/>
            <a:ext cx="122849" cy="410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186259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9119356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776070" y="-891160"/>
            <a:ext cx="943228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b="1">
                <a:solidFill>
                  <a:schemeClr val="accent6"/>
                </a:solidFill>
                <a:latin typeface="CoFo Sans Medium"/>
                <a:ea typeface="CoFo Sans Medium"/>
                <a:cs typeface="Times New Roman"/>
              </a:rPr>
              <a:t>Доработка </a:t>
            </a:r>
            <a:r>
              <a:rPr lang="en-US" b="1">
                <a:solidFill>
                  <a:schemeClr val="accent6"/>
                </a:solidFill>
                <a:latin typeface="CoFo Sans Medium"/>
                <a:ea typeface="CoFo Sans Medium"/>
                <a:cs typeface="Times New Roman"/>
              </a:rPr>
              <a:t>Baseline</a:t>
            </a:r>
            <a:endParaRPr lang="ru-RU" b="1">
              <a:solidFill>
                <a:schemeClr val="accent6"/>
              </a:solidFill>
              <a:latin typeface="CoFo Sans Medium"/>
              <a:ea typeface="CoFo Sans Medium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94025" y="518451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3376011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>
                <a:solidFill>
                  <a:schemeClr val="accent6"/>
                </a:solidFill>
                <a:latin typeface="CoFo Sans Medium"/>
                <a:cs typeface="Times New Roman"/>
              </a:rPr>
              <a:t>Формирование готовой работы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3538022" y="52118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397EB3E4-AEE0-E3B1-E7D7-F6ABDCC6B5F9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253162" y="4795714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B82B6F63-1E8B-EB2B-52C8-8D7D997B0A14}"/>
              </a:ext>
            </a:extLst>
          </p:cNvPr>
          <p:cNvCxnSpPr>
            <a:stCxn id="21" idx="3"/>
            <a:endCxn id="45" idx="1"/>
          </p:cNvCxnSpPr>
          <p:nvPr/>
        </p:nvCxnSpPr>
        <p:spPr>
          <a:xfrm>
            <a:off x="6186259" y="4795714"/>
            <a:ext cx="3220871" cy="2159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1" y="36245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>
                <a:latin typeface="+mj-lt"/>
                <a:cs typeface="Times New Roman" panose="02020603050405020304" pitchFamily="18" charset="0"/>
              </a:rPr>
              <a:t>Просмотр предоставленных данных</a:t>
            </a:r>
          </a:p>
        </p:txBody>
      </p:sp>
      <p:pic>
        <p:nvPicPr>
          <p:cNvPr id="2" name="Рисунок 1" descr="Изображение выглядит как текст, снимок экрана, диспле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8D802A4C-4BA8-23C8-4B69-331FE2BA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3" y="1262062"/>
            <a:ext cx="5610225" cy="433387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диспле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A76FDA1D-E5D6-1029-4D67-224914DEE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318" y="1262062"/>
            <a:ext cx="55245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BF3DC5D-2F50-7012-649D-F5168467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94" y="422189"/>
            <a:ext cx="7559316" cy="601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189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95D1-DF2C-9B71-FA6C-97365232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74E8C98-D907-C148-A3FC-9EB1193A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107178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>
                <a:latin typeface="+mj-lt"/>
                <a:cs typeface="Times New Roman" panose="02020603050405020304" pitchFamily="18" charset="0"/>
              </a:rPr>
              <a:t>Количество пропусков в </a:t>
            </a:r>
            <a:r>
              <a:rPr lang="en-US" sz="4000">
                <a:latin typeface="+mj-lt"/>
                <a:cs typeface="Times New Roman" panose="02020603050405020304" pitchFamily="18" charset="0"/>
              </a:rPr>
              <a:t>DF</a:t>
            </a:r>
            <a:endParaRPr lang="ru-RU" sz="400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Рисунок 1" descr="Изображение выглядит как текст, снимок экрана, меню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ADD7B8CC-5E1A-03A5-0736-C94E363B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" y="751703"/>
            <a:ext cx="6077302" cy="5848865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меню, черно-белый, монохромный&#10;&#10;Автоматически созданное описание">
            <a:extLst>
              <a:ext uri="{FF2B5EF4-FFF2-40B4-BE49-F238E27FC236}">
                <a16:creationId xmlns:a16="http://schemas.microsoft.com/office/drawing/2014/main" id="{3072D639-6B9C-ED28-58A0-A382C11F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13" y="751703"/>
            <a:ext cx="5658613" cy="58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868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EB54-F952-8872-D9D3-CB7EFCE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43B63-AA96-E80D-2251-96C23EB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>
                <a:latin typeface="+mj-lt"/>
                <a:cs typeface="Times New Roman" panose="02020603050405020304" pitchFamily="18" charset="0"/>
              </a:rPr>
              <a:t>Подготовленные </a:t>
            </a:r>
            <a:r>
              <a:rPr lang="en-US" sz="4000">
                <a:latin typeface="+mj-lt"/>
                <a:cs typeface="Times New Roman" panose="02020603050405020304" pitchFamily="18" charset="0"/>
              </a:rPr>
              <a:t>DF</a:t>
            </a:r>
            <a:r>
              <a:rPr lang="ru-RU" sz="4000">
                <a:latin typeface="+mj-lt"/>
                <a:cs typeface="Times New Roman" panose="02020603050405020304" pitchFamily="18" charset="0"/>
              </a:rPr>
              <a:t> для </a:t>
            </a:r>
            <a:r>
              <a:rPr lang="en-US" sz="4000">
                <a:latin typeface="+mj-lt"/>
                <a:cs typeface="Times New Roman" panose="02020603050405020304" pitchFamily="18" charset="0"/>
              </a:rPr>
              <a:t>Baseline</a:t>
            </a:r>
            <a:endParaRPr lang="ru-RU" sz="400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E45BF3C-0162-E5FB-F2A5-25ACE42D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6" y="1276865"/>
            <a:ext cx="5281756" cy="5581136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4605021-1157-CCB8-CF54-6AC23C093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56" y="1266568"/>
            <a:ext cx="5274959" cy="55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1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 lIns="0" tIns="0" rIns="0" bIns="0" anchor="t">
            <a:normAutofit/>
          </a:bodyPr>
          <a:lstStyle/>
          <a:p>
            <a:r>
              <a:rPr lang="ru-RU" sz="4000">
                <a:latin typeface="+mj-lt"/>
                <a:cs typeface="Times New Roman"/>
              </a:rPr>
              <a:t>Модель №1 </a:t>
            </a:r>
            <a:r>
              <a:rPr lang="ru-RU" sz="4000" err="1">
                <a:latin typeface="+mj-lt"/>
                <a:cs typeface="Times New Roman"/>
              </a:rPr>
              <a:t>RandomForest</a:t>
            </a:r>
            <a:endParaRPr lang="ru-RU" sz="4000" err="1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5C55DB9-29E8-FD82-29A3-4CDDB90A3A24}"/>
              </a:ext>
            </a:extLst>
          </p:cNvPr>
          <p:cNvSpPr/>
          <p:nvPr/>
        </p:nvSpPr>
        <p:spPr>
          <a:xfrm>
            <a:off x="2708891" y="5583753"/>
            <a:ext cx="836195" cy="30646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en-US" sz="1800">
                <a:latin typeface="+mn-lt"/>
                <a:ea typeface="+mn-ea"/>
                <a:cs typeface="Times New Roman" panose="02020603050405020304" charset="0"/>
              </a:rPr>
              <a:t>Train</a:t>
            </a:r>
            <a:endParaRPr lang="ru-RU" sz="1800">
              <a:latin typeface="+mn-lt"/>
              <a:ea typeface="+mn-ea"/>
              <a:cs typeface="Times New Roman" panose="0202060305040502030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940A822-D937-D513-4527-4AEB3081372E}"/>
              </a:ext>
            </a:extLst>
          </p:cNvPr>
          <p:cNvSpPr/>
          <p:nvPr/>
        </p:nvSpPr>
        <p:spPr>
          <a:xfrm>
            <a:off x="8805360" y="5583753"/>
            <a:ext cx="836195" cy="30646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en-US" sz="1800">
                <a:latin typeface="+mn-lt"/>
                <a:ea typeface="+mn-ea"/>
                <a:cs typeface="Times New Roman" panose="02020603050405020304" charset="0"/>
              </a:rPr>
              <a:t>Valid</a:t>
            </a:r>
            <a:endParaRPr lang="ru-RU" sz="1800">
              <a:latin typeface="+mn-lt"/>
              <a:ea typeface="+mn-ea"/>
              <a:cs typeface="Times New Roman" panose="02020603050405020304" charset="0"/>
            </a:endParaRPr>
          </a:p>
        </p:txBody>
      </p:sp>
      <p:pic>
        <p:nvPicPr>
          <p:cNvPr id="2" name="Рисунок 1" descr="Изображение выглядит как текст, снимок экран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6013DB7F-ACA5-A362-91F7-A71D03AAB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9" y="1266696"/>
            <a:ext cx="5968057" cy="521017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CF7729DB-AE9A-801D-568D-208872E8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850" y="1266696"/>
            <a:ext cx="5597354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15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Тема1</vt:lpstr>
      <vt:lpstr>Модель склонности клиента к приобретению машиноместа</vt:lpstr>
      <vt:lpstr>Презентация PowerPoint</vt:lpstr>
      <vt:lpstr>Презентация PowerPoint</vt:lpstr>
      <vt:lpstr>Выполнение работы:</vt:lpstr>
      <vt:lpstr>Просмотр предоставленных данных</vt:lpstr>
      <vt:lpstr>Презентация PowerPoint</vt:lpstr>
      <vt:lpstr>Количество пропусков в DF</vt:lpstr>
      <vt:lpstr>Подготовленные DF для Baseline</vt:lpstr>
      <vt:lpstr>Модель №1 RandomForest</vt:lpstr>
      <vt:lpstr>Презентация PowerPoint</vt:lpstr>
      <vt:lpstr>Модель №2 XGBoost</vt:lpstr>
      <vt:lpstr>Презентация PowerPoint</vt:lpstr>
      <vt:lpstr>Модель №3 LightGBM </vt:lpstr>
      <vt:lpstr>Презентация PowerPoint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revision>2</cp:revision>
  <dcterms:created xsi:type="dcterms:W3CDTF">2022-08-25T11:16:00Z</dcterms:created>
  <dcterms:modified xsi:type="dcterms:W3CDTF">2024-12-18T12:34:54Z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